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9" r:id="rId3"/>
    <p:sldId id="260" r:id="rId4"/>
    <p:sldId id="261" r:id="rId5"/>
  </p:sldIdLst>
  <p:sldSz cx="6858000" cy="9144000" type="screen4x3"/>
  <p:notesSz cx="6761163" cy="9942513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604" y="-4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76F07-EDCC-47A7-AC09-2123E3537E38}" type="datetimeFigureOut">
              <a:rPr lang="nb-NO" smtClean="0"/>
              <a:t>10.06.2016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5D813-337E-4F63-ABB8-BFBE5E34A8B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25968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76F07-EDCC-47A7-AC09-2123E3537E38}" type="datetimeFigureOut">
              <a:rPr lang="nb-NO" smtClean="0"/>
              <a:t>10.06.2016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5D813-337E-4F63-ABB8-BFBE5E34A8B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97779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76F07-EDCC-47A7-AC09-2123E3537E38}" type="datetimeFigureOut">
              <a:rPr lang="nb-NO" smtClean="0"/>
              <a:t>10.06.2016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5D813-337E-4F63-ABB8-BFBE5E34A8B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5381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76F07-EDCC-47A7-AC09-2123E3537E38}" type="datetimeFigureOut">
              <a:rPr lang="nb-NO" smtClean="0"/>
              <a:t>10.06.2016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5D813-337E-4F63-ABB8-BFBE5E34A8B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80896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76F07-EDCC-47A7-AC09-2123E3537E38}" type="datetimeFigureOut">
              <a:rPr lang="nb-NO" smtClean="0"/>
              <a:t>10.06.2016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5D813-337E-4F63-ABB8-BFBE5E34A8B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24896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76F07-EDCC-47A7-AC09-2123E3537E38}" type="datetimeFigureOut">
              <a:rPr lang="nb-NO" smtClean="0"/>
              <a:t>10.06.2016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5D813-337E-4F63-ABB8-BFBE5E34A8B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82363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76F07-EDCC-47A7-AC09-2123E3537E38}" type="datetimeFigureOut">
              <a:rPr lang="nb-NO" smtClean="0"/>
              <a:t>10.06.2016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5D813-337E-4F63-ABB8-BFBE5E34A8B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31723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76F07-EDCC-47A7-AC09-2123E3537E38}" type="datetimeFigureOut">
              <a:rPr lang="nb-NO" smtClean="0"/>
              <a:t>10.06.2016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5D813-337E-4F63-ABB8-BFBE5E34A8B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43067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76F07-EDCC-47A7-AC09-2123E3537E38}" type="datetimeFigureOut">
              <a:rPr lang="nb-NO" smtClean="0"/>
              <a:t>10.06.2016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5D813-337E-4F63-ABB8-BFBE5E34A8B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93301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76F07-EDCC-47A7-AC09-2123E3537E38}" type="datetimeFigureOut">
              <a:rPr lang="nb-NO" smtClean="0"/>
              <a:t>10.06.2016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5D813-337E-4F63-ABB8-BFBE5E34A8B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843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76F07-EDCC-47A7-AC09-2123E3537E38}" type="datetimeFigureOut">
              <a:rPr lang="nb-NO" smtClean="0"/>
              <a:t>10.06.2016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5D813-337E-4F63-ABB8-BFBE5E34A8B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24876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076F07-EDCC-47A7-AC09-2123E3537E38}" type="datetimeFigureOut">
              <a:rPr lang="nb-NO" smtClean="0"/>
              <a:t>10.06.2016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5D813-337E-4F63-ABB8-BFBE5E34A8B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05238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88640" y="131311"/>
            <a:ext cx="7128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Table</a:t>
            </a:r>
            <a:r>
              <a:rPr lang="nb-N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2.   </a:t>
            </a:r>
            <a:r>
              <a:rPr lang="nb-NO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Factor</a:t>
            </a:r>
            <a:r>
              <a:rPr lang="nb-N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loadings</a:t>
            </a:r>
            <a:r>
              <a:rPr lang="nb-N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nb-NO" sz="2400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L</a:t>
            </a:r>
            <a:r>
              <a:rPr lang="nb-N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for </a:t>
            </a:r>
            <a:r>
              <a:rPr lang="nb-NO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nb-N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complete</a:t>
            </a:r>
            <a:r>
              <a:rPr lang="nb-N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form </a:t>
            </a:r>
          </a:p>
          <a:p>
            <a:r>
              <a:rPr lang="nb-N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nb-NO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nb-N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total sample and </a:t>
            </a:r>
            <a:r>
              <a:rPr lang="nb-NO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two</a:t>
            </a:r>
            <a:r>
              <a:rPr lang="nb-N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random samples A and B                </a:t>
            </a:r>
            <a:endParaRPr lang="nb-NO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76672" y="1763688"/>
            <a:ext cx="597666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T1	                .585	                .585	</a:t>
            </a:r>
          </a:p>
          <a:p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T2	  	.484	  	.484	 </a:t>
            </a:r>
          </a:p>
          <a:p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T3	  	.571	  	.572</a:t>
            </a:r>
          </a:p>
          <a:p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T4	  	.509		.509</a:t>
            </a:r>
          </a:p>
          <a:p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T5	  	.429		.428</a:t>
            </a:r>
          </a:p>
          <a:p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T6	  	.542		.542</a:t>
            </a:r>
          </a:p>
          <a:p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T7	  	.524		.523</a:t>
            </a:r>
          </a:p>
          <a:p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T8	  	.539 		.536</a:t>
            </a:r>
          </a:p>
          <a:p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T9	  	.568		.569</a:t>
            </a:r>
          </a:p>
          <a:p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T10	 	.525		.524</a:t>
            </a:r>
          </a:p>
          <a:p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T11	 	.511		.511</a:t>
            </a:r>
          </a:p>
          <a:p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T12	  	.467		.468</a:t>
            </a:r>
          </a:p>
          <a:p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T13	 	.538		.540</a:t>
            </a:r>
          </a:p>
          <a:p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T14	 	.454		.454</a:t>
            </a:r>
          </a:p>
          <a:p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T15 	  	.366		.366</a:t>
            </a:r>
          </a:p>
          <a:p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T16	 	.318		.319</a:t>
            </a:r>
          </a:p>
          <a:p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T17	 	.558		.557</a:t>
            </a:r>
          </a:p>
          <a:p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T18	 	.444		.445</a:t>
            </a:r>
          </a:p>
          <a:p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T19	  	.566		.566</a:t>
            </a:r>
          </a:p>
          <a:p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T20	 	.577		.578</a:t>
            </a:r>
            <a:endParaRPr lang="nb-N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20688" y="7452320"/>
            <a:ext cx="526939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Note.</a:t>
            </a:r>
            <a:r>
              <a:rPr lang="nb-NO" sz="1400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 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nb-N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table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correspond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nb-N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estimated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models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lines for </a:t>
            </a:r>
          </a:p>
          <a:p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Step1 and 2, </a:t>
            </a:r>
            <a:r>
              <a:rPr lang="nb-N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respectively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nb-N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Table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1. </a:t>
            </a:r>
            <a:r>
              <a:rPr lang="nb-NO" sz="1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Common </a:t>
            </a:r>
            <a:r>
              <a:rPr lang="nb-N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metric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completely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nb-N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standardized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solution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nb-NO" sz="1400" baseline="30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09505" y="1043608"/>
            <a:ext cx="34084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N=1580        A (N=790) B(N=790)</a:t>
            </a:r>
          </a:p>
          <a:p>
            <a:r>
              <a:rPr lang="nb-NO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Invariant loadings</a:t>
            </a:r>
            <a:r>
              <a:rPr lang="nb-NO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nb-NO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701080" y="1763688"/>
            <a:ext cx="5392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48680" y="899592"/>
            <a:ext cx="60486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2696" y="7452320"/>
            <a:ext cx="5392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0572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6822" y="221903"/>
            <a:ext cx="481349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Table</a:t>
            </a:r>
            <a:r>
              <a:rPr lang="nb-N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3. Invariant</a:t>
            </a:r>
            <a:r>
              <a:rPr lang="nb-NO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nb-N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factor</a:t>
            </a:r>
            <a:r>
              <a:rPr lang="nb-N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loadings</a:t>
            </a:r>
            <a:r>
              <a:rPr lang="nb-N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nb-NO" sz="2400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L</a:t>
            </a:r>
            <a:r>
              <a:rPr lang="nb-N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nb-N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nb-NO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across</a:t>
            </a:r>
            <a:r>
              <a:rPr lang="nb-N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samples A and B</a:t>
            </a:r>
            <a:endParaRPr lang="nb-NO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20688" y="1888540"/>
            <a:ext cx="489654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T13	  .454		T1	  .613</a:t>
            </a:r>
          </a:p>
          <a:p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T12	  .430		T10	  .517</a:t>
            </a:r>
          </a:p>
          <a:p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T15	  .350		T18	  .363</a:t>
            </a:r>
          </a:p>
          <a:p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T8	  .544		T9	  .596</a:t>
            </a:r>
          </a:p>
          <a:p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T19	  .556		T4    	  .451</a:t>
            </a:r>
          </a:p>
          <a:p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T14	  .447		T5	  .425</a:t>
            </a:r>
          </a:p>
          <a:p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T16	  .339		T20	  .630	</a:t>
            </a:r>
          </a:p>
          <a:p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T3	  .548		T17	  .540 </a:t>
            </a:r>
          </a:p>
          <a:p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T7	  .513		T2	  .459</a:t>
            </a:r>
          </a:p>
          <a:p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T6	  .570		T11	  .507</a:t>
            </a:r>
          </a:p>
          <a:p>
            <a:endParaRPr lang="nb-N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00808" y="1384484"/>
            <a:ext cx="31165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F1                                               F2</a:t>
            </a:r>
            <a:endParaRPr lang="nb-NO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548680" y="4768860"/>
            <a:ext cx="46085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48680" y="1816532"/>
            <a:ext cx="46085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20688" y="4768860"/>
            <a:ext cx="52086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Note. </a:t>
            </a:r>
            <a:r>
              <a:rPr lang="nb-NO" sz="1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Common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metric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completely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standardized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factor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loadings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nb-NO" sz="1400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L</a:t>
            </a:r>
          </a:p>
          <a:p>
            <a:r>
              <a:rPr lang="nb-N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corresponds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nb-N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invariance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constraints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line </a:t>
            </a:r>
            <a:r>
              <a:rPr lang="nb-N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Step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 in </a:t>
            </a:r>
            <a:r>
              <a:rPr lang="nb-N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Table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92943" y="1106324"/>
            <a:ext cx="11960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Short form</a:t>
            </a:r>
            <a:endParaRPr lang="nb-N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620688" y="1043608"/>
            <a:ext cx="46085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4178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14729" y="35496"/>
            <a:ext cx="481349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Table</a:t>
            </a:r>
            <a:r>
              <a:rPr lang="nb-N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4. Invariant</a:t>
            </a:r>
            <a:r>
              <a:rPr lang="nb-NO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nb-N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factor</a:t>
            </a:r>
            <a:r>
              <a:rPr lang="nb-N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laodings</a:t>
            </a:r>
            <a:r>
              <a:rPr lang="nb-N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nb-NO" sz="2400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L</a:t>
            </a:r>
            <a:r>
              <a:rPr lang="nb-N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nb-N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nb-NO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across</a:t>
            </a:r>
            <a:r>
              <a:rPr lang="nb-N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samples A and B</a:t>
            </a:r>
            <a:endParaRPr lang="nb-NO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36712" y="1826404"/>
            <a:ext cx="489654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T13	  .458		T1	  .624</a:t>
            </a:r>
          </a:p>
          <a:p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T12	  .469		T10	  .519</a:t>
            </a:r>
          </a:p>
          <a:p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T15	  .359		T18	  .443</a:t>
            </a:r>
          </a:p>
          <a:p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T8	  .527		T9	  .565</a:t>
            </a:r>
          </a:p>
          <a:p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T19	  .566		T4    	  .510</a:t>
            </a:r>
          </a:p>
          <a:p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T14	  .449		T5	  .419</a:t>
            </a:r>
          </a:p>
          <a:p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T16	  .308		T20	  .578	</a:t>
            </a:r>
          </a:p>
          <a:p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T3	  .579		T17	  .560 </a:t>
            </a:r>
          </a:p>
          <a:p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T7	  .516		T2	  .483</a:t>
            </a:r>
          </a:p>
          <a:p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T6	  .536		T11	  .521</a:t>
            </a:r>
          </a:p>
          <a:p>
            <a:endParaRPr lang="nb-N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12892" y="1322348"/>
            <a:ext cx="3384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F1                                               F2</a:t>
            </a:r>
            <a:endParaRPr lang="nb-N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548680" y="4706724"/>
            <a:ext cx="46085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48680" y="1754396"/>
            <a:ext cx="46085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64704" y="4778732"/>
            <a:ext cx="46603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Invariant relationships </a:t>
            </a:r>
            <a:r>
              <a:rPr lang="nb-NO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short</a:t>
            </a:r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forms </a:t>
            </a:r>
          </a:p>
          <a:p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nb-NO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anxiety</a:t>
            </a:r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factors</a:t>
            </a:r>
            <a:r>
              <a:rPr lang="nb-NO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across</a:t>
            </a:r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samples A and B</a:t>
            </a:r>
            <a:endParaRPr lang="nb-N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370591" y="5365829"/>
            <a:ext cx="295465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F1                    F2</a:t>
            </a:r>
          </a:p>
          <a:p>
            <a:endParaRPr lang="nb-NO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ABS    .473	        .473	</a:t>
            </a:r>
          </a:p>
          <a:p>
            <a:endParaRPr lang="nb-NO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PRE    .560	        .560</a:t>
            </a:r>
            <a:endParaRPr lang="nb-N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>
            <a:off x="434487" y="6876256"/>
            <a:ext cx="46085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06495" y="6857092"/>
            <a:ext cx="49808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Note. </a:t>
            </a:r>
            <a:r>
              <a:rPr lang="nb-NO" sz="1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Common </a:t>
            </a:r>
            <a:r>
              <a:rPr lang="nb-N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metric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completely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standardized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solution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nb-NO" sz="1400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L 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nb-NO" sz="1400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 Y</a:t>
            </a:r>
            <a:endParaRPr lang="nb-NO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b-N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correspond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nb-N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invariance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constraints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line </a:t>
            </a:r>
            <a:r>
              <a:rPr lang="nb-N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Step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6 in </a:t>
            </a:r>
            <a:r>
              <a:rPr lang="nb-N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Table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1.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434487" y="5932601"/>
            <a:ext cx="46085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836712" y="6290900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>
                <a:latin typeface="Symbol" panose="05050102010706020507" pitchFamily="18" charset="2"/>
              </a:rPr>
              <a:t>Y:</a:t>
            </a:r>
            <a:endParaRPr lang="nb-NO" dirty="0">
              <a:latin typeface="Symbol" panose="05050102010706020507" pitchFamily="18" charset="2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64904" y="962308"/>
            <a:ext cx="11960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Short form</a:t>
            </a:r>
            <a:endParaRPr lang="nb-N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548680" y="899592"/>
            <a:ext cx="46085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06646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6822" y="221903"/>
            <a:ext cx="46243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Table</a:t>
            </a:r>
            <a:r>
              <a:rPr lang="nb-N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nb-N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Invariant</a:t>
            </a:r>
            <a:r>
              <a:rPr lang="nb-NO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nb-N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factor</a:t>
            </a:r>
            <a:r>
              <a:rPr lang="nb-N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matrix</a:t>
            </a:r>
            <a:r>
              <a:rPr lang="nb-N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nb-NO" sz="2400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L</a:t>
            </a:r>
            <a:r>
              <a:rPr lang="nb-N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nb-N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nb-NO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across</a:t>
            </a:r>
            <a:r>
              <a:rPr lang="nb-N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sample A and B</a:t>
            </a:r>
            <a:endParaRPr lang="nb-NO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20688" y="1691680"/>
            <a:ext cx="489654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T13	</a:t>
            </a:r>
            <a:r>
              <a:rPr lang="nb-NO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.456		T1	  .621</a:t>
            </a:r>
          </a:p>
          <a:p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T12	  .470		T10	  .523</a:t>
            </a:r>
          </a:p>
          <a:p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T15	  .360		T18	  .443</a:t>
            </a:r>
          </a:p>
          <a:p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T8	  .538		T9	  .566</a:t>
            </a:r>
          </a:p>
          <a:p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T19	  .564		T4    	  .504</a:t>
            </a:r>
          </a:p>
          <a:p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T14	  .453		T5	  .427</a:t>
            </a:r>
          </a:p>
          <a:p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T16	  .312		T20	  .579	</a:t>
            </a:r>
          </a:p>
          <a:p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T3	  .571		T17	  .552 </a:t>
            </a:r>
          </a:p>
          <a:p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T7	  .520		T2	  .495</a:t>
            </a:r>
          </a:p>
          <a:p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T6	  .540		T11	  .506</a:t>
            </a:r>
          </a:p>
          <a:p>
            <a:endParaRPr lang="nb-N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28800" y="1250340"/>
            <a:ext cx="3384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F1                                               F2</a:t>
            </a:r>
            <a:endParaRPr lang="nb-N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548680" y="4572000"/>
            <a:ext cx="46085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48680" y="1619672"/>
            <a:ext cx="46085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04664" y="5365829"/>
            <a:ext cx="41764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</a:t>
            </a:r>
            <a:r>
              <a:rPr lang="nb-NO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Gender</a:t>
            </a:r>
            <a:endParaRPr lang="nb-NO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nb-NO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		F1        .257</a:t>
            </a:r>
          </a:p>
          <a:p>
            <a:endParaRPr lang="nb-N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F2        .257</a:t>
            </a:r>
          </a:p>
          <a:p>
            <a:endParaRPr lang="nb-N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>
            <a:off x="764704" y="6948264"/>
            <a:ext cx="46085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620688" y="5797877"/>
            <a:ext cx="46085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20688" y="6948264"/>
            <a:ext cx="48271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Note. </a:t>
            </a:r>
            <a:r>
              <a:rPr lang="nb-NO" sz="1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Common </a:t>
            </a:r>
            <a:r>
              <a:rPr lang="nb-N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metric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completely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standardized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solution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nb-NO" sz="1400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L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</a:p>
          <a:p>
            <a:r>
              <a:rPr lang="nb-NO" sz="1400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G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correspond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nb-N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invariance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constraints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line </a:t>
            </a:r>
            <a:r>
              <a:rPr lang="nb-N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Step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8 in </a:t>
            </a:r>
            <a:r>
              <a:rPr lang="nb-N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Table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28800" y="6228184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>
                <a:latin typeface="Symbol" panose="05050102010706020507" pitchFamily="18" charset="2"/>
              </a:rPr>
              <a:t>G:</a:t>
            </a:r>
            <a:endParaRPr lang="nb-NO" dirty="0">
              <a:latin typeface="Symbol" panose="05050102010706020507" pitchFamily="18" charset="2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64704" y="4716016"/>
            <a:ext cx="42008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Invariant</a:t>
            </a:r>
            <a:r>
              <a:rPr lang="nb-NO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effects</a:t>
            </a:r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nb-NO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gender</a:t>
            </a:r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short</a:t>
            </a:r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forms </a:t>
            </a:r>
          </a:p>
          <a:p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nb-NO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across</a:t>
            </a:r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sample A and B</a:t>
            </a:r>
            <a:endParaRPr lang="nb-N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64904" y="1034316"/>
            <a:ext cx="11960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Short form</a:t>
            </a:r>
            <a:endParaRPr lang="nb-N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548680" y="1043608"/>
            <a:ext cx="46085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80298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3031</TotalTime>
  <Words>227</Words>
  <Application>Microsoft Office PowerPoint</Application>
  <PresentationFormat>On-screen Show (4:3)</PresentationFormat>
  <Paragraphs>91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Universitetet i Oslo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knuthag_adm</dc:creator>
  <cp:lastModifiedBy>knuthag_adm</cp:lastModifiedBy>
  <cp:revision>130</cp:revision>
  <cp:lastPrinted>2016-05-09T10:50:39Z</cp:lastPrinted>
  <dcterms:created xsi:type="dcterms:W3CDTF">2016-04-24T13:45:21Z</dcterms:created>
  <dcterms:modified xsi:type="dcterms:W3CDTF">2016-06-09T22:57:04Z</dcterms:modified>
</cp:coreProperties>
</file>